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9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1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9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7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2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7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2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6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3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DFA445-2A4F-4B90-B46E-52F75FB9664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849B549-6D1A-49C3-81FA-58ED8BA4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0.userapi.com/impg/ZPve78mkdetF055BGXf83NiIN_D8JsESX5GxIg/2bT6-48H6Cg.jpg?size=1280x733&amp;quality=95&amp;sign=1b44680c8a8ab331b1e60364c9470cd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8"/>
          <a:stretch/>
        </p:blipFill>
        <p:spPr bwMode="auto">
          <a:xfrm>
            <a:off x="2279575" y="404664"/>
            <a:ext cx="789427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0.userapi.com/impg/ZPve78mkdetF055BGXf83NiIN_D8JsESX5GxIg/2bT6-48H6Cg.jpg?size=1280x733&amp;quality=95&amp;sign=1b44680c8a8ab331b1e60364c9470cd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7" t="2647" r="5761" b="69234"/>
          <a:stretch/>
        </p:blipFill>
        <p:spPr bwMode="auto">
          <a:xfrm>
            <a:off x="4344550" y="2348881"/>
            <a:ext cx="3764323" cy="38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iatrinfo.ru/wp-content/uploads/9/5/b/95b2f8bb6e0aa09121aca1f235db76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68" y="281547"/>
            <a:ext cx="6299013" cy="62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8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справиться с капризами ребёнка?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5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553" y="672353"/>
            <a:ext cx="9872871" cy="4038600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В первую очередь, взрослым нужно понять, что детское поведение – это не плохая наследственность или вредный характер. Ваш ребенок хочет стать независимым. Пришло время выстраивать с ним новые взаимоотношения.</a:t>
            </a:r>
            <a:endParaRPr lang="ru-RU" dirty="0"/>
          </a:p>
        </p:txBody>
      </p:sp>
      <p:pic>
        <p:nvPicPr>
          <p:cNvPr id="5122" name="Picture 2" descr="https://madou8.siteedu.ru/media/sub/1636/uploads/isterika_zDZLlo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87" y="2123768"/>
            <a:ext cx="5816601" cy="409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9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012" y="443753"/>
            <a:ext cx="9872871" cy="4038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, serif"/>
              </a:rPr>
              <a:t>Реагируйте взвешено и спокойно.</a:t>
            </a:r>
            <a:r>
              <a:rPr lang="ru-RU" dirty="0">
                <a:solidFill>
                  <a:schemeClr val="tx1"/>
                </a:solidFill>
                <a:latin typeface="Times New Roman, serif"/>
              </a:rPr>
              <a:t> Следует помнить, что малыш своими поступками проверяет родительские нервы на прочность и ищет слабые места, на которые можно надавить.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www.krishna.ru/upload/medialibrary/559/stress-v-s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49" y="2011130"/>
            <a:ext cx="5908675" cy="397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8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443753"/>
            <a:ext cx="11537577" cy="4038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, serif"/>
              </a:rPr>
              <a:t>Не нужно забивать жизнь маленького человека всевозможными запретами</a:t>
            </a:r>
            <a:r>
              <a:rPr lang="ru-RU" dirty="0">
                <a:solidFill>
                  <a:schemeClr val="tx1"/>
                </a:solidFill>
                <a:latin typeface="Times New Roman, serif"/>
              </a:rPr>
              <a:t>. Однако не стоит впадать и в другую крайность, иначе из-за вседозволенности вы рискуете воспитать тирана. Найдите «золотую середину» – разумные границы, за которые категорически нельзя переступать. Например, запрещается играть на дороге, прогуливаться в холодную погоду без головного убора, пропускать дневной сон.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mymammy.info/wp-content/uploads/2020/08/Roditeli-uspokaivay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75" y="2463053"/>
            <a:ext cx="5387601" cy="37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2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565" y="551329"/>
            <a:ext cx="11295529" cy="4038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, serif"/>
              </a:rPr>
              <a:t>Поощряйте самостоятельность</a:t>
            </a:r>
            <a:r>
              <a:rPr lang="ru-RU" dirty="0">
                <a:solidFill>
                  <a:schemeClr val="tx1"/>
                </a:solidFill>
                <a:latin typeface="Times New Roman, serif"/>
              </a:rPr>
              <a:t>. Все, что не представляет опасности для детской жизни, ребенок может попробовать сделать, пусть даже в процессе познания разобьется несколько кружек (Наказывать или нет ребенка за случайные проступки?). Кроха хочет рисовать на обоях? Прикрепите к стене ватман и дайте несколько фломастеров. Проявляет неподдельный интерес к стиральной машине? Небольшой тазик с теплой водой и кукольная одежда надолго отвлекут от проделок и капризов.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www.ya-roditel.ru/upload/iblock/a29/a29b1ce9eaed4d1cf30d460bcffed4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0" y="2677954"/>
            <a:ext cx="5098597" cy="382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9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135" y="327638"/>
            <a:ext cx="11416553" cy="4038600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181818"/>
                </a:solidFill>
                <a:latin typeface="Times New Roman, serif"/>
              </a:rPr>
              <a:t>Предоставьте право выбора</a:t>
            </a:r>
            <a:r>
              <a:rPr lang="ru-RU" dirty="0">
                <a:solidFill>
                  <a:srgbClr val="181818"/>
                </a:solidFill>
                <a:latin typeface="Times New Roman, serif"/>
              </a:rPr>
              <a:t>. Родительская мудрость предполагает дать даже трехлетнему малышу возможность выбора как минимум из двух вариантом. Например, не натягивайте на него силком верхнюю одежду, а предложите выйти на улицу в зеленой или красной куртке. Конечно, серьезные решения по-прежнему принимаете вы, но в непринципиальных вещах можно и уступить.</a:t>
            </a:r>
            <a:endParaRPr lang="ru-RU" dirty="0">
              <a:solidFill>
                <a:srgbClr val="181818"/>
              </a:solidFill>
              <a:latin typeface="Open Sans" panose="020B0606030504020204" pitchFamily="34" charset="0"/>
            </a:endParaRPr>
          </a:p>
          <a:p>
            <a:pPr algn="just"/>
            <a:r>
              <a:rPr lang="ru-RU" dirty="0">
                <a:solidFill>
                  <a:srgbClr val="181818"/>
                </a:solidFill>
                <a:latin typeface="Times New Roman, serif"/>
              </a:rPr>
              <a:t>Во время аффективной вспышки бесполезно объяснять что-то малышу. Стоит подождать, пока он не успокоится. Если истерика застала в общественном месте, попробуйте отвести подальше от «публики» и отвлечь детское внимание. Вспомните, какую кошечку вы видели во дворе, сколько воробьев сидело на ветке перед домом.</a:t>
            </a:r>
            <a:endParaRPr lang="ru-RU" dirty="0">
              <a:solidFill>
                <a:srgbClr val="181818"/>
              </a:solidFill>
              <a:latin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8196" name="Picture 4" descr="https://static.tildacdn.com/tild6566-3437-4632-b134-636232366461/obychny_pereulok__03_1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4" y="3201017"/>
            <a:ext cx="5936344" cy="32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5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88" y="470647"/>
            <a:ext cx="11228294" cy="4038600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181818"/>
                </a:solidFill>
                <a:latin typeface="Times New Roman, serif"/>
              </a:rPr>
              <a:t>Вспышки гнева постарайтесь сгладить при помощи игры.</a:t>
            </a:r>
            <a:endParaRPr lang="ru-RU" dirty="0">
              <a:solidFill>
                <a:srgbClr val="181818"/>
              </a:solidFill>
              <a:latin typeface="Open Sans" panose="020B0606030504020204" pitchFamily="34" charset="0"/>
            </a:endParaRPr>
          </a:p>
          <a:p>
            <a:pPr algn="just"/>
            <a:r>
              <a:rPr lang="ru-RU" b="1" dirty="0">
                <a:solidFill>
                  <a:srgbClr val="181818"/>
                </a:solidFill>
                <a:latin typeface="Times New Roman, serif"/>
              </a:rPr>
              <a:t>Для профилактики капризов и истерик учитесь договариваться с детьми еще до начала какого-либо действия.</a:t>
            </a:r>
            <a:r>
              <a:rPr lang="ru-RU" dirty="0">
                <a:solidFill>
                  <a:srgbClr val="181818"/>
                </a:solidFill>
                <a:latin typeface="Times New Roman, serif"/>
              </a:rPr>
              <a:t> К примеру, до похода за покупками договоритесь о невозможности приобретения дорогой игрушки. Попробуйте объяснить, почему вы не сможете купить эту машинку. И обязательно поинтересуйтесь, что бы кроха хотел получить взамен, предложите свой вариант развлечения.</a:t>
            </a:r>
            <a:endParaRPr lang="ru-RU" dirty="0">
              <a:solidFill>
                <a:srgbClr val="181818"/>
              </a:solidFill>
              <a:latin typeface="Open Sans" panose="020B0606030504020204" pitchFamily="34" charset="0"/>
            </a:endParaRPr>
          </a:p>
          <a:p>
            <a:endParaRPr lang="ru-RU" dirty="0"/>
          </a:p>
        </p:txBody>
      </p:sp>
      <p:sp>
        <p:nvSpPr>
          <p:cNvPr id="2" name="AutoShape 2" descr="https://images.prom.ua/3270934261_w640_h640_kubiki-piramid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youthmaturity.ru/wp-content/uploads/2019/12/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13" y="2801502"/>
            <a:ext cx="4957989" cy="36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30" y="309283"/>
            <a:ext cx="11510682" cy="4038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, serif"/>
              </a:rPr>
              <a:t>Чтобы минимизировать проявление истерик и капризов, необходимо</a:t>
            </a:r>
            <a:r>
              <a:rPr lang="ru-RU" dirty="0">
                <a:solidFill>
                  <a:schemeClr val="tx1"/>
                </a:solidFill>
                <a:latin typeface="Times New Roman, serif"/>
              </a:rPr>
              <a:t>: оставаться спокойными, не показывая раздражение; предоставить ребенку внимание и заботу; предложить малышу самому выбрать способ решения проблемы («что бы ты сделал на моем месте?»); узнать причину подобного поведения; отложить разговор до окончания скандала.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traveltimes.ru/wp-content/uploads/2022/07/trevoz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15" y="2038350"/>
            <a:ext cx="6323712" cy="42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1618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15</TotalTime>
  <Words>358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Corbel</vt:lpstr>
      <vt:lpstr>Open Sans</vt:lpstr>
      <vt:lpstr>Times New Roman</vt:lpstr>
      <vt:lpstr>Times New Roman, serif</vt:lpstr>
      <vt:lpstr>Базис</vt:lpstr>
      <vt:lpstr>Презентация PowerPoint</vt:lpstr>
      <vt:lpstr>Как справиться с капризами ребёнка?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</dc:creator>
  <cp:lastModifiedBy>дол</cp:lastModifiedBy>
  <cp:revision>2</cp:revision>
  <dcterms:created xsi:type="dcterms:W3CDTF">2022-10-26T11:30:05Z</dcterms:created>
  <dcterms:modified xsi:type="dcterms:W3CDTF">2022-10-26T11:45:46Z</dcterms:modified>
</cp:coreProperties>
</file>